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278" r:id="rId2"/>
    <p:sldId id="279" r:id="rId3"/>
    <p:sldId id="280" r:id="rId4"/>
    <p:sldId id="294" r:id="rId5"/>
    <p:sldId id="295" r:id="rId6"/>
    <p:sldId id="296" r:id="rId7"/>
    <p:sldId id="300" r:id="rId8"/>
    <p:sldId id="301" r:id="rId9"/>
    <p:sldId id="302" r:id="rId10"/>
    <p:sldId id="303" r:id="rId11"/>
    <p:sldId id="304" r:id="rId12"/>
    <p:sldId id="305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9" autoAdjust="0"/>
  </p:normalViewPr>
  <p:slideViewPr>
    <p:cSldViewPr snapToGrid="0" snapToObjects="1">
      <p:cViewPr varScale="1">
        <p:scale>
          <a:sx n="62" d="100"/>
          <a:sy n="62" d="100"/>
        </p:scale>
        <p:origin x="760" y="6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426586"/>
            <a:ext cx="5385816" cy="1225296"/>
          </a:xfrm>
        </p:spPr>
        <p:txBody>
          <a:bodyPr/>
          <a:lstStyle/>
          <a:p>
            <a:r>
              <a:rPr lang="en-US" dirty="0"/>
              <a:t>UVR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3452" y="3138415"/>
            <a:ext cx="6735337" cy="3280467"/>
          </a:xfrm>
        </p:spPr>
        <p:txBody>
          <a:bodyPr/>
          <a:lstStyle/>
          <a:p>
            <a:r>
              <a:rPr lang="en-I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Gaurav C. </a:t>
            </a:r>
            <a:r>
              <a:rPr lang="en-I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Mhaske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Neurophysiotherapy</a:t>
            </a: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</a:t>
            </a: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Chh. Sambhajinagar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15E2BC-408B-63A0-3C43-350BB04C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943" y="431776"/>
            <a:ext cx="8325947" cy="768096"/>
          </a:xfrm>
        </p:spPr>
        <p:txBody>
          <a:bodyPr/>
          <a:lstStyle/>
          <a:p>
            <a:pPr algn="ctr"/>
            <a:r>
              <a:rPr lang="en-US" dirty="0"/>
              <a:t>Fluorescent Tubes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3A2DDC-70DF-3492-B423-2E2709AD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691" y="1371650"/>
            <a:ext cx="8500128" cy="456079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Mercury vapor lamp has disadvantage that it produces a certain proportion of short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ultraviolet rays.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Modern treatment methods often require the use of long waves ultraviolet rays only without having short waves.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In order to achieve this, fluorescent tubes are used.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Each tube is about 120 cm long and is made up of a glass which allows long ultraviolet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rays to pass.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inside of tube is coated with special phosphor.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spectrum of each tube depends upon the type of phosphor coating.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 low pressure arc is set up inside the tube by the process of ionization.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Phosphor is used to absorb short wave ultraviolet rays and these are reemitted at longer wavelengths.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Accurate control of emitted wavelength is possible depending upon the type of phosphor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used.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39E88-ADE5-1C36-C03E-610536EA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8" y="925552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3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A156-D99B-C610-171A-FAB10A5C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IN" dirty="0" err="1"/>
              <a:t>Theraktin</a:t>
            </a:r>
            <a:r>
              <a:rPr lang="en-IN" dirty="0"/>
              <a:t> Tunnel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8818E-434A-94DC-B0BA-89C256A4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857" y="987425"/>
            <a:ext cx="3910862" cy="48736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B2EFF-C399-7448-4B6C-8C51560EF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Theraktin</a:t>
            </a:r>
            <a:r>
              <a:rPr lang="en-US" dirty="0"/>
              <a:t> tunnel is a </a:t>
            </a:r>
            <a:r>
              <a:rPr lang="en-US" dirty="0" err="1"/>
              <a:t>semicylindricular</a:t>
            </a:r>
            <a:r>
              <a:rPr lang="en-US" dirty="0"/>
              <a:t> framework in which four fluorescent tubes are mounted in its own reflector in such a way that an even irradiation of a patient is achieved.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Normally, fluorescent tubes with a spectrum of 280–400 nm are used.</a:t>
            </a:r>
            <a:endParaRPr lang="en-IN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E9CC72-6FE1-98D1-598F-B182B3FB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C4A72-C430-7767-3528-812A299E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3281CA4-3927-4E16-CE02-AD08D49A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648" y="490257"/>
            <a:ext cx="6766560" cy="768096"/>
          </a:xfrm>
        </p:spPr>
        <p:txBody>
          <a:bodyPr/>
          <a:lstStyle/>
          <a:p>
            <a:pPr algn="ctr"/>
            <a:r>
              <a:rPr lang="en-US" dirty="0"/>
              <a:t>PUVA Apparatus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DB1F6D-25C5-7C6E-CEA4-98F00664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47" y="1427406"/>
            <a:ext cx="8057425" cy="45719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Irradiation with UVA only, may be performed with special fluorescent tubes which may be mounted in a vertical battery on a wall or on four sides of a box totally surrounding the patient.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form of ultraviolet rays are usually given for two hours after the patient has taken a photoactive drug such as Psoralen, hence the term PUVA (Psoralen-Ultraviolet-A) is used.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4CD1-63A1-B609-AEEE-86D73556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7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Content 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Introduction​</a:t>
            </a:r>
          </a:p>
          <a:p>
            <a:r>
              <a:rPr lang="en-US" dirty="0"/>
              <a:t>Production </a:t>
            </a:r>
          </a:p>
          <a:p>
            <a:r>
              <a:rPr lang="en-US" dirty="0"/>
              <a:t>Physical Principle </a:t>
            </a:r>
          </a:p>
          <a:p>
            <a:r>
              <a:rPr lang="en-US" dirty="0"/>
              <a:t>Panel Diagram </a:t>
            </a:r>
          </a:p>
          <a:p>
            <a:r>
              <a:rPr lang="en-US" dirty="0"/>
              <a:t>Testing of Apparatus </a:t>
            </a:r>
          </a:p>
          <a:p>
            <a:r>
              <a:rPr lang="en-US" dirty="0"/>
              <a:t>​Summary​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543" y="210312"/>
            <a:ext cx="6766560" cy="7680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971" y="1479321"/>
            <a:ext cx="8709102" cy="507759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Radiations between visible and x-ray sections of the electro-magnetic spectrum (390 - 400 nm visible end to soft x-ray region) are called as the Ultraviolet Radiations.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They were termed as UVR (Ultra Violet Radiations) by John Ritter in 1801 (invisible radiations beyond the violet end of the spectrum.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Radiation is used to refer to any electromagnetic waves. It arises from the Egyptian word for the Sun God, Aton 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Heliotherapy, is derived from a Greek word (Helios – Greek God of Sun), and is used for treatment by the sun’s radiations.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Another Greek word </a:t>
            </a:r>
            <a:r>
              <a:rPr lang="en-US" sz="2000" dirty="0" err="1"/>
              <a:t>Actis</a:t>
            </a:r>
            <a:r>
              <a:rPr lang="en-US" sz="2000" dirty="0"/>
              <a:t>, a ray, is used in combination with Actinotherapy which implies treatment by any rays but is usually used to indicate radiations with wavelengths near to the visible.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Phototherapy implies treatment by radiations in the ultraviolet and visible regions.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UVR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Ultraviolet Radiation (UVR) in Physiotherapy - PHYSIOGRIP">
            <a:extLst>
              <a:ext uri="{FF2B5EF4-FFF2-40B4-BE49-F238E27FC236}">
                <a16:creationId xmlns:a16="http://schemas.microsoft.com/office/drawing/2014/main" id="{C9572ECB-B680-BFDF-D7B6-40A60B48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76" y="-1"/>
            <a:ext cx="4538547" cy="77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DB93-411C-0E76-E250-24E95969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990" y="210312"/>
            <a:ext cx="9173439" cy="768096"/>
          </a:xfrm>
        </p:spPr>
        <p:txBody>
          <a:bodyPr/>
          <a:lstStyle/>
          <a:p>
            <a:pPr algn="ctr"/>
            <a:r>
              <a:rPr lang="en-IN" dirty="0"/>
              <a:t>Nature of UVR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1B6D-822B-2189-BCD0-921EFF1E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180" y="978408"/>
            <a:ext cx="8712820" cy="566927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UVR are recognized as the wavelengths that cause sunburn and tanning on exposure to the sun (some of them produce these effects).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UVR behaves like visible radiations, except they are more strongly absorbed in the air, in particular the wavelength UVR.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UVR transmits much more energy than visible radiations, so it is able to provoke chemical changes and not simply heat at the sites where they are absorbed.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Oxygen and Ozone in the stratosphere screen out UVC and much UVB from the sun’s radiations.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Wavelengths between 200 – 100 nm and below it are often called Vacuum UV , as they are rapidly absorbed in air, and can only effectively passed in vacuum.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Lower limit for therapeutic UVR is 180 nm because shorter wavelengths are not transmitted through the quartz envelopes of the therapeutic sources used.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518E4-1EA2-E62B-1401-EFD79BCE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2" descr="Ultraviolet Radiation (UVR) in Physiotherapy - PHYSIOGRIP">
            <a:extLst>
              <a:ext uri="{FF2B5EF4-FFF2-40B4-BE49-F238E27FC236}">
                <a16:creationId xmlns:a16="http://schemas.microsoft.com/office/drawing/2014/main" id="{7700AFF2-8E6B-C526-A8B5-C58D6997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76" y="-1"/>
            <a:ext cx="4538547" cy="77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3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DB93-411C-0E76-E250-24E95969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990" y="210312"/>
            <a:ext cx="9538010" cy="768096"/>
          </a:xfrm>
        </p:spPr>
        <p:txBody>
          <a:bodyPr/>
          <a:lstStyle/>
          <a:p>
            <a:pPr algn="ctr"/>
            <a:r>
              <a:rPr lang="en-IN" dirty="0"/>
              <a:t>UVR spectrum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518E4-1EA2-E62B-1401-EFD79BCE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2" descr="Ultraviolet Radiation (UVR) in Physiotherapy - PHYSIOGRIP">
            <a:extLst>
              <a:ext uri="{FF2B5EF4-FFF2-40B4-BE49-F238E27FC236}">
                <a16:creationId xmlns:a16="http://schemas.microsoft.com/office/drawing/2014/main" id="{7700AFF2-8E6B-C526-A8B5-C58D6997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76" y="-1"/>
            <a:ext cx="4538547" cy="77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C7B86C-BB7D-93D3-06EE-8E8B94C22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19635"/>
              </p:ext>
            </p:extLst>
          </p:nvPr>
        </p:nvGraphicFramePr>
        <p:xfrm>
          <a:off x="3512634" y="1188722"/>
          <a:ext cx="8552986" cy="54589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05970">
                  <a:extLst>
                    <a:ext uri="{9D8B030D-6E8A-4147-A177-3AD203B41FA5}">
                      <a16:colId xmlns:a16="http://schemas.microsoft.com/office/drawing/2014/main" val="2737685288"/>
                    </a:ext>
                  </a:extLst>
                </a:gridCol>
                <a:gridCol w="3148420">
                  <a:extLst>
                    <a:ext uri="{9D8B030D-6E8A-4147-A177-3AD203B41FA5}">
                      <a16:colId xmlns:a16="http://schemas.microsoft.com/office/drawing/2014/main" val="3325064739"/>
                    </a:ext>
                  </a:extLst>
                </a:gridCol>
                <a:gridCol w="2798596">
                  <a:extLst>
                    <a:ext uri="{9D8B030D-6E8A-4147-A177-3AD203B41FA5}">
                      <a16:colId xmlns:a16="http://schemas.microsoft.com/office/drawing/2014/main" val="1989957542"/>
                    </a:ext>
                  </a:extLst>
                </a:gridCol>
              </a:tblGrid>
              <a:tr h="877331"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228600"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Wavelength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Other Names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58156"/>
                  </a:ext>
                </a:extLst>
              </a:tr>
              <a:tr h="654519">
                <a:tc>
                  <a:txBody>
                    <a:bodyPr/>
                    <a:lstStyle/>
                    <a:p>
                      <a:pPr indent="-228600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Biotic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81375"/>
                  </a:ext>
                </a:extLst>
              </a:tr>
              <a:tr h="6545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UVA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400 - 315 nm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Long UV, Blacklight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065398"/>
                  </a:ext>
                </a:extLst>
              </a:tr>
              <a:tr h="13090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UVB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315 – 280 nm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   Medium UV,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Erythmal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UV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105349"/>
                  </a:ext>
                </a:extLst>
              </a:tr>
              <a:tr h="654519"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Abiotic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723183"/>
                  </a:ext>
                </a:extLst>
              </a:tr>
              <a:tr h="13090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UVC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280 – 100 nm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  Short UV, Germicidal UV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271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7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DB93-411C-0E76-E250-24E95969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990" y="210312"/>
            <a:ext cx="9538010" cy="768096"/>
          </a:xfrm>
        </p:spPr>
        <p:txBody>
          <a:bodyPr/>
          <a:lstStyle/>
          <a:p>
            <a:pPr algn="ctr"/>
            <a:r>
              <a:rPr lang="en-IN" dirty="0"/>
              <a:t>UVR spectrum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518E4-1EA2-E62B-1401-EFD79BCE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2" descr="Ultraviolet Radiation (UVR) in Physiotherapy - PHYSIOGRIP">
            <a:extLst>
              <a:ext uri="{FF2B5EF4-FFF2-40B4-BE49-F238E27FC236}">
                <a16:creationId xmlns:a16="http://schemas.microsoft.com/office/drawing/2014/main" id="{7700AFF2-8E6B-C526-A8B5-C58D6997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76" y="-1"/>
            <a:ext cx="4538547" cy="77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6ACFE-8C82-8C27-9A82-8953F76C1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56EED-9DFE-950D-A90A-3CD7D21C7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515" y="1300252"/>
            <a:ext cx="8639549" cy="52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8A56-4D8B-13B5-19BD-D6D9FC6E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962" y="166624"/>
            <a:ext cx="8722038" cy="768096"/>
          </a:xfrm>
        </p:spPr>
        <p:txBody>
          <a:bodyPr/>
          <a:lstStyle/>
          <a:p>
            <a:pPr algn="ctr"/>
            <a:r>
              <a:rPr lang="en-IN" dirty="0"/>
              <a:t>Production of Ultraviolet Radiations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90D2-4FAB-48EC-E03E-EFB093708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966" y="1872488"/>
            <a:ext cx="8525033" cy="424953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Ultraviolet rays are emitted by the sun but for therapeutic purposes, some form of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Generator is used.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These generators produce ultraviolet rays from mercury.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dirty="0"/>
              <a:t>Types of generators are used such as high pressure mercury vapor lamp, </a:t>
            </a:r>
            <a:r>
              <a:rPr lang="en-IN" sz="2200" dirty="0" err="1"/>
              <a:t>kromayer’s</a:t>
            </a:r>
            <a:r>
              <a:rPr lang="en-IN" sz="2200" dirty="0"/>
              <a:t> lamp, fluorescent tubes, </a:t>
            </a:r>
            <a:r>
              <a:rPr lang="en-IN" sz="2200" dirty="0" err="1"/>
              <a:t>theraktin</a:t>
            </a:r>
            <a:r>
              <a:rPr lang="en-IN" sz="2200" dirty="0"/>
              <a:t> tunnel, </a:t>
            </a:r>
            <a:r>
              <a:rPr lang="en-IN" sz="2200" dirty="0" err="1"/>
              <a:t>puva</a:t>
            </a:r>
            <a:r>
              <a:rPr lang="en-IN" sz="2200" dirty="0"/>
              <a:t> apparatus, etc. For the production of ultraviolet rays.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06163-7989-C5DD-2E96-3E5BAB04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5D82-3223-A1E3-D66D-6010881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072" y="347472"/>
            <a:ext cx="7967472" cy="511172"/>
          </a:xfrm>
        </p:spPr>
        <p:txBody>
          <a:bodyPr/>
          <a:lstStyle/>
          <a:p>
            <a:pPr algn="ctr"/>
            <a:r>
              <a:rPr lang="en-US" sz="3600" dirty="0"/>
              <a:t>High Pressure Mercury Vapor Lamp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2A89-54F0-2470-414E-3F23216A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215" y="1499468"/>
            <a:ext cx="8857785" cy="502013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U-shaped glass tube, filled with argon gas at a low pressure.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Small amount of mercury is enclosed in the tube and the tube is sealed at both the ends.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U-shaped glass tube is used so as to act as a point source.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burner is made up of quartz as this material allows the passage of ultraviolet rays and can withstand very high temperatures with low coefficient of expansion.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At the ends of the glass tube, electrodes are placed, enclosed in metal caps across which a high potential difference is applied.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Step-up transformer is used to apply high potential difference, i.e. 400 volts across the two metal caps surrounding ends of tube to ionize the argon gas.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Once the argon has been ionized, normal mains voltage between the electrodes causes the positive and negative particles to move through burner, constituting an electric current.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electrons move toward the positive terminal and positive ions move toward the negative terminal, collision between moving ions and neutral argon atom causes further ionization and a glow of discharge is produced.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Also, sufficient heat is produced to vaporize the liquid mercury inside the tube and further ionization of mercury.</a:t>
            </a:r>
            <a:endParaRPr lang="en-IN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D8C29-E15D-BC39-15FB-1D9FA434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10B70-3603-E829-CDF2-995CB877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391" y="1499467"/>
            <a:ext cx="3527967" cy="47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0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19AF-D810-1ED1-DA4B-349160AD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IN" sz="2700"/>
              <a:t>The </a:t>
            </a:r>
            <a:r>
              <a:rPr lang="en-IN" sz="2700" err="1"/>
              <a:t>Kromayer’s</a:t>
            </a:r>
            <a:r>
              <a:rPr lang="en-IN" sz="2700"/>
              <a:t> Lamp</a:t>
            </a:r>
          </a:p>
        </p:txBody>
      </p:sp>
      <p:pic>
        <p:nvPicPr>
          <p:cNvPr id="7" name="Picture 6" descr="A diagram of a machine&#10;&#10;Description automatically generated">
            <a:extLst>
              <a:ext uri="{FF2B5EF4-FFF2-40B4-BE49-F238E27FC236}">
                <a16:creationId xmlns:a16="http://schemas.microsoft.com/office/drawing/2014/main" id="{0817C231-D222-2669-199F-C8D36A20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44" y="987425"/>
            <a:ext cx="5977087" cy="48736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9DDE-F8FE-23F1-92C5-34C64CA8B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420" y="2057400"/>
            <a:ext cx="4593605" cy="381158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Kromayer’s</a:t>
            </a:r>
            <a:r>
              <a:rPr lang="en-US" sz="1800" dirty="0"/>
              <a:t> lamp is a water-cooled mercury vapor lamp which eliminates the danger of burn and absorbs infrared rays.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high pressure mercury vapor lamp is surrounded by circulating distilled water so as to absorb infrared rays.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/>
              <a:t>Kromayer’s</a:t>
            </a:r>
            <a:r>
              <a:rPr lang="en-US" sz="1800" dirty="0"/>
              <a:t> lamp can also be used to treat sinuses or deep body cavities.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Direct contact method can also be used as it minimizes the danger of burn.</a:t>
            </a:r>
            <a:endParaRPr lang="en-IN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73388-DDA3-EFEF-AF4E-3DB39220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{82FB7A4B-63A4-4EED-A324-D7B62EB7BB35}tf78438558_win32</Template>
  <TotalTime>44</TotalTime>
  <Words>1000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Sabon Next LT</vt:lpstr>
      <vt:lpstr>Times New Roman</vt:lpstr>
      <vt:lpstr>Office Theme</vt:lpstr>
      <vt:lpstr>UVR </vt:lpstr>
      <vt:lpstr>Content </vt:lpstr>
      <vt:lpstr>Introduction</vt:lpstr>
      <vt:lpstr>Nature of UVR</vt:lpstr>
      <vt:lpstr>UVR spectrum</vt:lpstr>
      <vt:lpstr>UVR spectrum</vt:lpstr>
      <vt:lpstr>Production of Ultraviolet Radiations</vt:lpstr>
      <vt:lpstr>High Pressure Mercury Vapor Lamp</vt:lpstr>
      <vt:lpstr>The Kromayer’s Lamp</vt:lpstr>
      <vt:lpstr>Fluorescent Tubes </vt:lpstr>
      <vt:lpstr>Theraktin Tunnel</vt:lpstr>
      <vt:lpstr>PUVA Apparatus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UVR </dc:title>
  <dc:subject/>
  <dc:creator>"Mhaske</dc:creator>
  <cp:lastModifiedBy>prachidorlikar0510@gmail.com</cp:lastModifiedBy>
  <cp:revision>13</cp:revision>
  <dcterms:created xsi:type="dcterms:W3CDTF">2023-04-04T03:43:14Z</dcterms:created>
  <dcterms:modified xsi:type="dcterms:W3CDTF">2024-06-18T15:35:33Z</dcterms:modified>
</cp:coreProperties>
</file>